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4" r:id="rId3"/>
    <p:sldId id="330" r:id="rId4"/>
    <p:sldId id="270" r:id="rId5"/>
    <p:sldId id="326" r:id="rId6"/>
    <p:sldId id="327" r:id="rId7"/>
    <p:sldId id="287" r:id="rId8"/>
    <p:sldId id="333" r:id="rId9"/>
    <p:sldId id="334" r:id="rId10"/>
    <p:sldId id="335" r:id="rId11"/>
    <p:sldId id="306" r:id="rId12"/>
    <p:sldId id="338" r:id="rId13"/>
    <p:sldId id="339" r:id="rId14"/>
    <p:sldId id="337" r:id="rId15"/>
    <p:sldId id="271" r:id="rId16"/>
    <p:sldId id="341" r:id="rId17"/>
    <p:sldId id="283" r:id="rId18"/>
    <p:sldId id="342" r:id="rId19"/>
    <p:sldId id="321" r:id="rId20"/>
    <p:sldId id="340" r:id="rId21"/>
    <p:sldId id="324" r:id="rId22"/>
    <p:sldId id="322" r:id="rId23"/>
    <p:sldId id="323" r:id="rId24"/>
    <p:sldId id="325" r:id="rId25"/>
    <p:sldId id="285" r:id="rId26"/>
    <p:sldId id="344" r:id="rId27"/>
    <p:sldId id="349" r:id="rId28"/>
    <p:sldId id="345" r:id="rId29"/>
    <p:sldId id="350" r:id="rId30"/>
    <p:sldId id="348" r:id="rId31"/>
    <p:sldId id="354" r:id="rId32"/>
    <p:sldId id="346" r:id="rId33"/>
    <p:sldId id="355" r:id="rId34"/>
    <p:sldId id="356" r:id="rId35"/>
    <p:sldId id="347" r:id="rId36"/>
    <p:sldId id="343" r:id="rId37"/>
    <p:sldId id="310" r:id="rId38"/>
    <p:sldId id="311" r:id="rId39"/>
    <p:sldId id="312" r:id="rId40"/>
    <p:sldId id="313" r:id="rId41"/>
    <p:sldId id="351" r:id="rId42"/>
    <p:sldId id="266" r:id="rId43"/>
    <p:sldId id="301" r:id="rId44"/>
    <p:sldId id="265" r:id="rId45"/>
    <p:sldId id="267" r:id="rId46"/>
    <p:sldId id="352" r:id="rId47"/>
    <p:sldId id="353" r:id="rId48"/>
    <p:sldId id="277" r:id="rId49"/>
    <p:sldId id="302" r:id="rId50"/>
    <p:sldId id="274" r:id="rId51"/>
    <p:sldId id="295" r:id="rId52"/>
    <p:sldId id="278" r:id="rId53"/>
    <p:sldId id="303" r:id="rId54"/>
    <p:sldId id="286" r:id="rId55"/>
    <p:sldId id="273" r:id="rId56"/>
  </p:sldIdLst>
  <p:sldSz cx="12192000" cy="6858000"/>
  <p:notesSz cx="9236075" cy="6950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84024" autoAdjust="0"/>
  </p:normalViewPr>
  <p:slideViewPr>
    <p:cSldViewPr snapToGrid="0" snapToObjects="1">
      <p:cViewPr varScale="1">
        <p:scale>
          <a:sx n="87" d="100"/>
          <a:sy n="87" d="100"/>
        </p:scale>
        <p:origin x="-78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3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DAE057AE-B94E-43ED-B4CF-917020786F04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98E6A6C-C6A9-4AF0-BC07-895B0766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1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99769D71-C0C2-B04B-804E-D3EDDDE1DBF1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DA94CB4-8144-F44E-977B-0ECA2E5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3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move on to</a:t>
            </a:r>
            <a:r>
              <a:rPr lang="en-US" baseline="0" dirty="0" smtClean="0"/>
              <a:t>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Metric for risk/vulnerability, show math</a:t>
            </a:r>
          </a:p>
          <a:p>
            <a:endParaRPr lang="en-US" dirty="0" smtClean="0"/>
          </a:p>
          <a:p>
            <a:r>
              <a:rPr lang="en-US" dirty="0" smtClean="0"/>
              <a:t>Add details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8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attributes are present in the database</a:t>
            </a:r>
          </a:p>
          <a:p>
            <a:r>
              <a:rPr lang="en-US" dirty="0" smtClean="0"/>
              <a:t>Years, the crops</a:t>
            </a:r>
          </a:p>
          <a:p>
            <a:r>
              <a:rPr lang="en-US" dirty="0" smtClean="0"/>
              <a:t>Import</a:t>
            </a:r>
            <a:r>
              <a:rPr lang="en-US" baseline="0" dirty="0" smtClean="0"/>
              <a:t> value,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things</a:t>
            </a:r>
            <a:r>
              <a:rPr lang="en-US" baseline="0" dirty="0" smtClean="0"/>
              <a:t> I model for this framework</a:t>
            </a:r>
            <a:endParaRPr lang="en-US" dirty="0" smtClean="0"/>
          </a:p>
          <a:p>
            <a:r>
              <a:rPr lang="en-US" dirty="0" smtClean="0"/>
              <a:t>Cascading impact formula</a:t>
            </a:r>
          </a:p>
          <a:p>
            <a:r>
              <a:rPr lang="en-US" dirty="0" smtClean="0"/>
              <a:t>What is</a:t>
            </a:r>
            <a:r>
              <a:rPr lang="en-US" baseline="0" dirty="0" smtClean="0"/>
              <a:t> dependency and how related to risk/vulnerability</a:t>
            </a:r>
          </a:p>
          <a:p>
            <a:r>
              <a:rPr lang="en-US" baseline="0" dirty="0" smtClean="0"/>
              <a:t>Define </a:t>
            </a:r>
            <a:r>
              <a:rPr lang="en-US" baseline="0" dirty="0" err="1" smtClean="0"/>
              <a:t>vulner</a:t>
            </a:r>
            <a:r>
              <a:rPr lang="en-US" baseline="0" dirty="0" smtClean="0"/>
              <a:t>, show map, simulate drought in Thailand, what is the risk</a:t>
            </a:r>
          </a:p>
          <a:p>
            <a:r>
              <a:rPr lang="en-US" baseline="0" dirty="0" smtClean="0"/>
              <a:t>Data assumption formula</a:t>
            </a:r>
          </a:p>
          <a:p>
            <a:r>
              <a:rPr lang="en-US" baseline="0" dirty="0" smtClean="0"/>
              <a:t>Truncated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things</a:t>
            </a:r>
            <a:r>
              <a:rPr lang="en-US" baseline="0" dirty="0" smtClean="0"/>
              <a:t> I model for this framework</a:t>
            </a:r>
            <a:endParaRPr lang="en-US" dirty="0" smtClean="0"/>
          </a:p>
          <a:p>
            <a:r>
              <a:rPr lang="en-US" dirty="0" smtClean="0"/>
              <a:t>Cascading impact formula</a:t>
            </a:r>
          </a:p>
          <a:p>
            <a:r>
              <a:rPr lang="en-US" dirty="0" smtClean="0"/>
              <a:t>What is</a:t>
            </a:r>
            <a:r>
              <a:rPr lang="en-US" baseline="0" dirty="0" smtClean="0"/>
              <a:t> dependency and how related to risk/vulnerability</a:t>
            </a:r>
          </a:p>
          <a:p>
            <a:r>
              <a:rPr lang="en-US" baseline="0" dirty="0" smtClean="0"/>
              <a:t>Define </a:t>
            </a:r>
            <a:r>
              <a:rPr lang="en-US" baseline="0" dirty="0" err="1" smtClean="0"/>
              <a:t>vulner</a:t>
            </a:r>
            <a:r>
              <a:rPr lang="en-US" baseline="0" dirty="0" smtClean="0"/>
              <a:t>, show map, simulate drought in Thailand, what is the risk</a:t>
            </a:r>
          </a:p>
          <a:p>
            <a:r>
              <a:rPr lang="en-US" baseline="0" dirty="0" smtClean="0"/>
              <a:t>Data assumption formula</a:t>
            </a:r>
          </a:p>
          <a:p>
            <a:r>
              <a:rPr lang="en-US" baseline="0" dirty="0" smtClean="0"/>
              <a:t>Truncated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weighting to be by dollar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move on to</a:t>
            </a:r>
            <a:r>
              <a:rPr lang="en-US" baseline="0" dirty="0" smtClean="0"/>
              <a:t>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they are both choropleths, it’s hard to visualize a network like this.</a:t>
            </a:r>
          </a:p>
          <a:p>
            <a:endParaRPr lang="en-US" dirty="0" smtClean="0"/>
          </a:p>
          <a:p>
            <a:r>
              <a:rPr lang="en-US" dirty="0" smtClean="0"/>
              <a:t>Comparisons</a:t>
            </a:r>
            <a:r>
              <a:rPr lang="en-US" baseline="0" dirty="0" smtClean="0"/>
              <a:t> </a:t>
            </a:r>
            <a:r>
              <a:rPr lang="en-US" baseline="0" dirty="0" smtClean="0"/>
              <a:t>after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1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Choropleth makes sense</a:t>
            </a:r>
            <a:r>
              <a:rPr lang="en-US" baseline="0" dirty="0" smtClean="0"/>
              <a:t> as a r</a:t>
            </a:r>
            <a:r>
              <a:rPr lang="en-US" dirty="0" smtClean="0"/>
              <a:t>epresentation</a:t>
            </a:r>
            <a:r>
              <a:rPr lang="en-US" baseline="0" dirty="0" smtClean="0"/>
              <a:t> of vulnerability:</a:t>
            </a:r>
          </a:p>
          <a:p>
            <a:r>
              <a:rPr lang="en-US" baseline="0" dirty="0" smtClean="0"/>
              <a:t>Left: Global scale</a:t>
            </a:r>
          </a:p>
          <a:p>
            <a:r>
              <a:rPr lang="en-US" baseline="0" dirty="0" smtClean="0"/>
              <a:t>Right: Response to 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6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FAOSTAT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</a:t>
            </a:r>
            <a:endParaRPr lang="en-US" baseline="0" dirty="0" smtClean="0"/>
          </a:p>
          <a:p>
            <a:r>
              <a:rPr lang="en-US" baseline="0" dirty="0" smtClean="0"/>
              <a:t>Again choropleth, may not be best representation a trade network</a:t>
            </a:r>
          </a:p>
          <a:p>
            <a:r>
              <a:rPr lang="en-US" baseline="0" dirty="0" smtClean="0"/>
              <a:t>First filtered to show the same information</a:t>
            </a:r>
          </a:p>
          <a:p>
            <a:r>
              <a:rPr lang="en-US" baseline="0" dirty="0" smtClean="0"/>
              <a:t>Deceiving visualization</a:t>
            </a:r>
          </a:p>
          <a:p>
            <a:r>
              <a:rPr lang="en-US" baseline="0" dirty="0" smtClean="0"/>
              <a:t>My system allows to visualize the whole network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entire system first</a:t>
            </a:r>
          </a:p>
          <a:p>
            <a:r>
              <a:rPr lang="en-US" dirty="0" smtClean="0"/>
              <a:t>Label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limitation is the lack</a:t>
            </a:r>
            <a:r>
              <a:rPr lang="en-US" baseline="0" dirty="0" smtClean="0"/>
              <a:t> of the two being modeled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42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</a:t>
            </a:r>
            <a:r>
              <a:rPr lang="en-US" baseline="0" dirty="0" smtClean="0"/>
              <a:t> steps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all pertinent nodes in  the graph</a:t>
            </a:r>
          </a:p>
          <a:p>
            <a:r>
              <a:rPr lang="en-US" baseline="0" dirty="0" smtClean="0"/>
              <a:t>Delete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9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2011, Wheat,</a:t>
            </a:r>
            <a:r>
              <a:rPr lang="en-US" baseline="0" dirty="0" smtClean="0"/>
              <a:t> and </a:t>
            </a:r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simulate, change % to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3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 to Egypt on Choropleth</a:t>
            </a:r>
          </a:p>
          <a:p>
            <a:r>
              <a:rPr lang="en-US" dirty="0" smtClean="0"/>
              <a:t>And hovering over the country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08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and keep for potential questions</a:t>
            </a:r>
          </a:p>
          <a:p>
            <a:r>
              <a:rPr lang="en-US" dirty="0" smtClean="0"/>
              <a:t>Examples of risk profile, math on cascading </a:t>
            </a:r>
            <a:r>
              <a:rPr lang="en-US" dirty="0" err="1" smtClean="0"/>
              <a:t>effecets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Countries A, B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2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But now Country A reduces its exports in order to recoup some of its lost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Again Country A reduces its exports in order to recoup some of its lost production</a:t>
            </a:r>
          </a:p>
          <a:p>
            <a:r>
              <a:rPr lang="en-US" baseline="0" dirty="0" smtClean="0"/>
              <a:t>But now Country B reduces its own exports to mitigate its loss of imports!!!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467" y="6039648"/>
            <a:ext cx="12208933" cy="824702"/>
          </a:xfrm>
          <a:prstGeom prst="rect">
            <a:avLst/>
          </a:prstGeom>
          <a:gradFill>
            <a:gsLst>
              <a:gs pos="0">
                <a:srgbClr val="FFB310"/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2896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711200" y="5300291"/>
            <a:ext cx="5483412" cy="464016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68677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08439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68677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08439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4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61999"/>
            <a:ext cx="12192000" cy="52776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7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8467" y="6039649"/>
            <a:ext cx="12208933" cy="823114"/>
          </a:xfrm>
          <a:prstGeom prst="rect">
            <a:avLst/>
          </a:prstGeom>
          <a:gradFill>
            <a:gsLst>
              <a:gs pos="0">
                <a:srgbClr val="990033">
                  <a:alpha val="78000"/>
                </a:srgbClr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8467" y="-4763"/>
            <a:ext cx="12208933" cy="766763"/>
          </a:xfrm>
          <a:prstGeom prst="rect">
            <a:avLst/>
          </a:prstGeom>
          <a:gradFill flip="none" rotWithShape="1">
            <a:gsLst>
              <a:gs pos="0">
                <a:srgbClr val="FFB310">
                  <a:lumMod val="73000"/>
                  <a:lumOff val="27000"/>
                </a:srgbClr>
              </a:gs>
              <a:gs pos="100000">
                <a:srgbClr val="FFB310">
                  <a:alpha val="49000"/>
                  <a:lumMod val="42000"/>
                  <a:lumOff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990600"/>
            <a:ext cx="109728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039649"/>
            <a:ext cx="12200466" cy="8183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A Visual Analytics Process for Exploring Risk and Vulnerability in International Food Trade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Travis Seville</a:t>
            </a:r>
          </a:p>
          <a:p>
            <a:r>
              <a:rPr lang="en-US" altLang="zh-CN" dirty="0" smtClean="0"/>
              <a:t>Committee:</a:t>
            </a:r>
            <a:r>
              <a:rPr lang="zh-CN" altLang="en-US" dirty="0" smtClean="0"/>
              <a:t> </a:t>
            </a:r>
            <a:r>
              <a:rPr lang="en-US" altLang="zh-CN" dirty="0" smtClean="0"/>
              <a:t>Ross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Maciejewski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(Chair),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/>
              <a:t>I-Han </a:t>
            </a:r>
            <a:r>
              <a:rPr lang="en-US" dirty="0" smtClean="0"/>
              <a:t>Hsiao, </a:t>
            </a:r>
            <a:r>
              <a:rPr lang="en-US" dirty="0"/>
              <a:t>Shade Shutters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"/>
    </mc:Choice>
    <mc:Fallback xmlns="">
      <p:transition spd="slow" advTm="2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food </a:t>
            </a:r>
            <a:r>
              <a:rPr lang="en-US" dirty="0" smtClean="0"/>
              <a:t>and both t</a:t>
            </a:r>
            <a:r>
              <a:rPr lang="en-US" dirty="0" smtClean="0"/>
              <a:t>rade </a:t>
            </a:r>
            <a:r>
              <a:rPr lang="en-US" dirty="0" smtClean="0"/>
              <a:t>link X and Y are both </a:t>
            </a:r>
            <a:r>
              <a:rPr lang="en-US" dirty="0" smtClean="0"/>
              <a:t>affected</a:t>
            </a:r>
          </a:p>
          <a:p>
            <a:pPr lvl="2"/>
            <a:r>
              <a:rPr lang="en-US" dirty="0" smtClean="0"/>
              <a:t>This could propagate even further along the network causing third, fourth, et cetera level effects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Second-Order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</a:t>
            </a:r>
            <a:r>
              <a:rPr lang="en-US" dirty="0" smtClean="0"/>
              <a:t>change is causing more </a:t>
            </a:r>
            <a:r>
              <a:rPr lang="en-US" dirty="0"/>
              <a:t>intense climate </a:t>
            </a:r>
            <a:r>
              <a:rPr lang="en-US" dirty="0" smtClean="0"/>
              <a:t>events</a:t>
            </a:r>
            <a:r>
              <a:rPr lang="en-US" baseline="30000" dirty="0" smtClean="0"/>
              <a:t>[1]</a:t>
            </a:r>
            <a:endParaRPr lang="en-US" baseline="30000" dirty="0"/>
          </a:p>
          <a:p>
            <a:r>
              <a:rPr lang="en-US" dirty="0">
                <a:solidFill>
                  <a:srgbClr val="DDDDDD"/>
                </a:solidFill>
              </a:rPr>
              <a:t>Increase in globalization </a:t>
            </a:r>
            <a:r>
              <a:rPr lang="en-US" dirty="0" smtClean="0">
                <a:solidFill>
                  <a:srgbClr val="DDDDDD"/>
                </a:solidFill>
              </a:rPr>
              <a:t>causes more </a:t>
            </a:r>
            <a:r>
              <a:rPr lang="en-US" dirty="0">
                <a:solidFill>
                  <a:srgbClr val="DDDDDD"/>
                </a:solidFill>
              </a:rPr>
              <a:t>dependency on trade network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events are becoming increasingly more devastating to the food trade </a:t>
            </a:r>
            <a:r>
              <a:rPr lang="en-US" dirty="0">
                <a:solidFill>
                  <a:srgbClr val="DDDDDD"/>
                </a:solidFill>
              </a:rPr>
              <a:t>network and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DDDDD"/>
                </a:solidFill>
              </a:rPr>
              <a:t>Climate </a:t>
            </a:r>
            <a:r>
              <a:rPr lang="en-US" dirty="0" smtClean="0">
                <a:solidFill>
                  <a:srgbClr val="DDDDDD"/>
                </a:solidFill>
              </a:rPr>
              <a:t>change is causing more </a:t>
            </a:r>
            <a:r>
              <a:rPr lang="en-US" dirty="0">
                <a:solidFill>
                  <a:srgbClr val="DDDDDD"/>
                </a:solidFill>
              </a:rPr>
              <a:t>intense climate </a:t>
            </a:r>
            <a:r>
              <a:rPr lang="en-US" dirty="0" smtClean="0">
                <a:solidFill>
                  <a:srgbClr val="DDDDDD"/>
                </a:solidFill>
              </a:rPr>
              <a:t>events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  <a:endParaRPr lang="en-US" baseline="30000" dirty="0">
              <a:solidFill>
                <a:srgbClr val="DDDDDD"/>
              </a:solidFill>
            </a:endParaRPr>
          </a:p>
          <a:p>
            <a:r>
              <a:rPr lang="en-US" dirty="0"/>
              <a:t>Increase in globalization </a:t>
            </a:r>
            <a:r>
              <a:rPr lang="en-US" dirty="0" smtClean="0"/>
              <a:t>causes more </a:t>
            </a:r>
            <a:r>
              <a:rPr lang="en-US" dirty="0"/>
              <a:t>dependency on trade network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events are becoming increasingly more devastating to the food trade </a:t>
            </a:r>
            <a:r>
              <a:rPr lang="en-US" dirty="0">
                <a:solidFill>
                  <a:srgbClr val="DDDDDD"/>
                </a:solidFill>
              </a:rPr>
              <a:t>network and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3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Climate change is causing more </a:t>
            </a:r>
            <a:r>
              <a:rPr lang="en-US" dirty="0">
                <a:solidFill>
                  <a:srgbClr val="DDDDDD"/>
                </a:solidFill>
              </a:rPr>
              <a:t>intense climate </a:t>
            </a:r>
            <a:r>
              <a:rPr lang="en-US" dirty="0" smtClean="0">
                <a:solidFill>
                  <a:srgbClr val="DDDDDD"/>
                </a:solidFill>
              </a:rPr>
              <a:t>events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  <a:endParaRPr lang="en-US" baseline="30000" dirty="0">
              <a:solidFill>
                <a:srgbClr val="DDDDDD"/>
              </a:solidFill>
            </a:endParaRPr>
          </a:p>
          <a:p>
            <a:r>
              <a:rPr lang="en-US" dirty="0">
                <a:solidFill>
                  <a:srgbClr val="DDDDDD"/>
                </a:solidFill>
              </a:rPr>
              <a:t>Increase in globalization </a:t>
            </a:r>
            <a:r>
              <a:rPr lang="en-US" dirty="0" smtClean="0">
                <a:solidFill>
                  <a:srgbClr val="DDDDDD"/>
                </a:solidFill>
              </a:rPr>
              <a:t>causes more </a:t>
            </a:r>
            <a:r>
              <a:rPr lang="en-US" dirty="0">
                <a:solidFill>
                  <a:srgbClr val="DDDDDD"/>
                </a:solidFill>
              </a:rPr>
              <a:t>dependency on trade network</a:t>
            </a:r>
          </a:p>
          <a:p>
            <a:r>
              <a:rPr lang="en-US" dirty="0" smtClean="0"/>
              <a:t>Climate events are becoming increasingly more devastating to the food trade </a:t>
            </a:r>
            <a:r>
              <a:rPr lang="en-US" dirty="0"/>
              <a:t>network and food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3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/>
              <a:t>Developed </a:t>
            </a:r>
            <a:r>
              <a:rPr lang="en-US" dirty="0" smtClean="0"/>
              <a:t>a </a:t>
            </a:r>
            <a:r>
              <a:rPr lang="en-US" dirty="0"/>
              <a:t>visual analytics system for exploring </a:t>
            </a:r>
            <a:r>
              <a:rPr lang="en-US" dirty="0" smtClean="0"/>
              <a:t>second-order </a:t>
            </a:r>
            <a:r>
              <a:rPr lang="en-US" dirty="0"/>
              <a:t>effects of climate change under the lens of global </a:t>
            </a:r>
            <a:r>
              <a:rPr lang="en-US" dirty="0" smtClean="0"/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89280" y="844233"/>
            <a:ext cx="5386917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Typical Visual Analytics System</a:t>
            </a:r>
          </a:p>
          <a:p>
            <a:r>
              <a:rPr lang="en-US" sz="1500" dirty="0" smtClean="0"/>
              <a:t>Keim </a:t>
            </a:r>
            <a:r>
              <a:rPr lang="en-US" sz="1500" dirty="0"/>
              <a:t>et al. (</a:t>
            </a:r>
            <a:r>
              <a:rPr lang="en-US" sz="1500" dirty="0" smtClean="0"/>
              <a:t>2011)</a:t>
            </a:r>
            <a:endParaRPr lang="en-US" sz="15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848580"/>
            <a:ext cx="5386388" cy="322211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3048" y="844233"/>
            <a:ext cx="5389033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My Visual </a:t>
            </a:r>
            <a:r>
              <a:rPr lang="en-US" dirty="0" smtClean="0"/>
              <a:t>Analytics </a:t>
            </a:r>
            <a:r>
              <a:rPr lang="en-US" dirty="0" smtClean="0"/>
              <a:t>System</a:t>
            </a:r>
          </a:p>
          <a:p>
            <a:r>
              <a:rPr lang="en-US" sz="1500" dirty="0" smtClean="0"/>
              <a:t>motivated by Sacha et al. (2014)</a:t>
            </a:r>
            <a:endParaRPr lang="en-US" sz="15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8" y="1798632"/>
            <a:ext cx="5389562" cy="3322014"/>
          </a:xfrm>
        </p:spPr>
      </p:pic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Sacha, D., A. Stoffel, F. Stoffel, B. C. Kwon, G. Ellis and D. A. Keim, “Knowledge generation model for visual analytics”, IEEE transactions on visualization and computer graphics 20, 12, 1604–1613 (2014).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Keim, D., J.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Kohlhammer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M. Pohl,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Santucci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 and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Andrienko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“Solving problems with visual analytics”, Procedia Computer Science 7, 117–120 (2011). 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775603"/>
            <a:ext cx="8372104" cy="5264046"/>
          </a:xfrm>
        </p:spPr>
      </p:pic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My Visual Analytics System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16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41" y="2116657"/>
            <a:ext cx="4756665" cy="384442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Food </a:t>
            </a:r>
            <a:r>
              <a:rPr lang="en-US" dirty="0"/>
              <a:t>and Agriculture Organization Corporate Statistical </a:t>
            </a:r>
            <a:r>
              <a:rPr lang="en-US" dirty="0" smtClean="0"/>
              <a:t>Database (FAOSTAT DB)</a:t>
            </a:r>
          </a:p>
          <a:p>
            <a:pPr lvl="1"/>
            <a:r>
              <a:rPr lang="en-US" dirty="0" smtClean="0"/>
              <a:t>Snapshot of trade link data from 1986-2013</a:t>
            </a:r>
          </a:p>
          <a:p>
            <a:pPr lvl="1"/>
            <a:r>
              <a:rPr lang="en-US" dirty="0" smtClean="0"/>
              <a:t>Trade link</a:t>
            </a:r>
          </a:p>
          <a:p>
            <a:pPr lvl="2"/>
            <a:r>
              <a:rPr lang="en-US" dirty="0" smtClean="0"/>
              <a:t>Year</a:t>
            </a:r>
          </a:p>
          <a:p>
            <a:pPr lvl="2"/>
            <a:r>
              <a:rPr lang="en-US" dirty="0" smtClean="0"/>
              <a:t>Crop (e.g. wheat)</a:t>
            </a:r>
          </a:p>
          <a:p>
            <a:pPr lvl="2"/>
            <a:r>
              <a:rPr lang="en-US" dirty="0" smtClean="0"/>
              <a:t>Exporting country</a:t>
            </a:r>
          </a:p>
          <a:p>
            <a:pPr lvl="2"/>
            <a:r>
              <a:rPr lang="en-US" dirty="0" smtClean="0"/>
              <a:t>Importing country</a:t>
            </a:r>
          </a:p>
          <a:p>
            <a:pPr lvl="2"/>
            <a:r>
              <a:rPr lang="en-US" dirty="0" smtClean="0"/>
              <a:t>Dollar value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861465" y="1870932"/>
            <a:ext cx="1615044" cy="1615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84" y="2169051"/>
            <a:ext cx="4439270" cy="382958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smtClean="0"/>
              <a:t>Triad calculation</a:t>
            </a:r>
            <a:endParaRPr lang="en-US" dirty="0"/>
          </a:p>
          <a:p>
            <a:pPr lvl="1"/>
            <a:r>
              <a:rPr lang="en-US" dirty="0"/>
              <a:t>Bilateral trade links</a:t>
            </a:r>
          </a:p>
          <a:p>
            <a:r>
              <a:rPr lang="en-US" dirty="0" smtClean="0"/>
              <a:t>Selection</a:t>
            </a:r>
          </a:p>
          <a:p>
            <a:pPr lvl="1"/>
            <a:r>
              <a:rPr lang="en-US" dirty="0" smtClean="0"/>
              <a:t>Interactions allow filtering of data</a:t>
            </a:r>
          </a:p>
          <a:p>
            <a:pPr lvl="2"/>
            <a:r>
              <a:rPr lang="en-US" dirty="0" smtClean="0"/>
              <a:t>What year</a:t>
            </a:r>
          </a:p>
          <a:p>
            <a:pPr lvl="2"/>
            <a:r>
              <a:rPr lang="en-US" dirty="0" smtClean="0"/>
              <a:t>What crop</a:t>
            </a:r>
          </a:p>
          <a:p>
            <a:pPr lvl="2"/>
            <a:r>
              <a:rPr lang="en-US" dirty="0" smtClean="0"/>
              <a:t>What country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08607" y="2013437"/>
            <a:ext cx="2042556" cy="3655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36317" y="4987635"/>
            <a:ext cx="1502093" cy="929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9" y="2290544"/>
            <a:ext cx="3823079" cy="35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11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Developed </a:t>
            </a:r>
            <a:r>
              <a:rPr lang="en-US" dirty="0" smtClean="0"/>
              <a:t>a </a:t>
            </a:r>
            <a:r>
              <a:rPr lang="en-US" dirty="0"/>
              <a:t>visual analytics system for exploring </a:t>
            </a:r>
            <a:r>
              <a:rPr lang="en-US" dirty="0" smtClean="0"/>
              <a:t>second-order </a:t>
            </a:r>
            <a:r>
              <a:rPr lang="en-US" dirty="0"/>
              <a:t>effects of climate change under the lens of global </a:t>
            </a:r>
            <a:r>
              <a:rPr lang="en-US" dirty="0" smtClean="0"/>
              <a:t>trade</a:t>
            </a:r>
          </a:p>
          <a:p>
            <a:r>
              <a:rPr lang="en-US" dirty="0" smtClean="0"/>
              <a:t>Current </a:t>
            </a:r>
            <a:r>
              <a:rPr lang="en-US" dirty="0"/>
              <a:t>visualizations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730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00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3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3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n-US" sz="3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sub>
                        <m:sup/>
                        <m:e>
                          <m: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  <m:r>
                        <a:rPr lang="en-US" sz="3000" i="1">
                          <a:latin typeface="Cambria Math"/>
                        </a:rPr>
                        <m:t>=</m:t>
                      </m:r>
                      <m:r>
                        <a:rPr lang="en-US" sz="3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3000" b="0" i="1" smtClean="0"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sz="3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∀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9"/>
                                    </m:rP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sub>
                                <m:sup/>
                                <m:e>
                                  <m: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3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→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0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value 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after simulated climate </a:t>
                </a:r>
                <a:r>
                  <a:rPr lang="en-US" dirty="0" smtClean="0"/>
                  <a:t>event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Simulated export reduction percentage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→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Trade link from country x to country 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73040"/>
              </a:xfrm>
              <a:blipFill rotWithShape="1">
                <a:blip r:embed="rId3"/>
                <a:stretch>
                  <a:fillRect l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20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Vulnerability index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Total import value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value 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after simulated climate event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1"/>
                              </m:rP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endParaRPr lang="en-US" dirty="0"/>
              </a:p>
              <a:p>
                <a:pPr lvl="1"/>
                <a:r>
                  <a:rPr lang="en-US" dirty="0"/>
                  <a:t>Total </a:t>
                </a:r>
                <a:r>
                  <a:rPr lang="en-US" dirty="0" smtClean="0"/>
                  <a:t>export value </a:t>
                </a:r>
                <a:r>
                  <a:rPr lang="en-US" dirty="0"/>
                  <a:t>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  <a:blipFill rotWithShape="1">
                <a:blip r:embed="rId2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  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2800" i="1" smtClea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Import</a:t>
                </a:r>
                <a:r>
                  <a:rPr lang="en-US" dirty="0"/>
                  <a:t> </a:t>
                </a:r>
                <a:r>
                  <a:rPr lang="en-US" dirty="0" smtClean="0"/>
                  <a:t>dependency of trade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Dollar value of trade link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𝐼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Country’s total imports of crop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latin typeface="Cambria Math"/>
                          </a:rPr>
                          <m:t>𝐸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Country’s total exports of crop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2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𝑎𝑐𝑡𝑢𝑎𝑙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𝑠𝑡𝑑𝑒𝑣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𝑎𝑐𝑡𝑢𝑎𝑙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umber </a:t>
                </a:r>
                <a:r>
                  <a:rPr lang="en-US" dirty="0"/>
                  <a:t>of triads of </a:t>
                </a:r>
                <a:r>
                  <a:rPr lang="en-US" dirty="0" smtClean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in real graph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𝑟𝑎𝑛𝑑𝑜𝑚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Number </a:t>
                </a:r>
                <a:r>
                  <a:rPr lang="en-US" dirty="0"/>
                  <a:t>of triads of </a:t>
                </a: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 smtClean="0"/>
                  <a:t>randomly generated graph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2"/>
                <a:stretch>
                  <a:fillRect l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193368" y="1535113"/>
            <a:ext cx="5389033" cy="4489768"/>
          </a:xfrm>
        </p:spPr>
        <p:txBody>
          <a:bodyPr>
            <a:normAutofit/>
          </a:bodyPr>
          <a:lstStyle/>
          <a:p>
            <a:r>
              <a:rPr lang="en-US" dirty="0" smtClean="0"/>
              <a:t>IFTN </a:t>
            </a:r>
            <a:r>
              <a:rPr lang="en-US" dirty="0"/>
              <a:t>as </a:t>
            </a:r>
            <a:r>
              <a:rPr lang="en-US" dirty="0" smtClean="0"/>
              <a:t>weighted </a:t>
            </a:r>
            <a:r>
              <a:rPr lang="en-US" dirty="0"/>
              <a:t>directed graph</a:t>
            </a:r>
          </a:p>
          <a:p>
            <a:pPr lvl="1"/>
            <a:r>
              <a:rPr lang="en-US" dirty="0"/>
              <a:t>Nodes are counties</a:t>
            </a:r>
          </a:p>
          <a:p>
            <a:pPr lvl="1"/>
            <a:r>
              <a:rPr lang="en-US" dirty="0"/>
              <a:t>Edges are trade links</a:t>
            </a:r>
          </a:p>
          <a:p>
            <a:pPr lvl="2"/>
            <a:r>
              <a:rPr lang="en-US" dirty="0"/>
              <a:t>Direction indicates the direction of trade (from exporter to importer)</a:t>
            </a:r>
          </a:p>
          <a:p>
            <a:pPr lvl="1"/>
            <a:r>
              <a:rPr lang="en-US" dirty="0"/>
              <a:t>Edges are weighted</a:t>
            </a:r>
          </a:p>
          <a:p>
            <a:pPr lvl="2"/>
            <a:r>
              <a:rPr lang="en-US" dirty="0" smtClean="0"/>
              <a:t>Import dependency</a:t>
            </a:r>
            <a:endParaRPr lang="en-US" dirty="0"/>
          </a:p>
          <a:p>
            <a:pPr lvl="3"/>
            <a:r>
              <a:rPr lang="en-US" dirty="0" smtClean="0"/>
              <a:t>Why?</a:t>
            </a:r>
          </a:p>
          <a:p>
            <a:pPr lvl="3"/>
            <a:r>
              <a:rPr lang="en-US" dirty="0" smtClean="0"/>
              <a:t>High dependency </a:t>
            </a:r>
            <a:r>
              <a:rPr lang="en-US" dirty="0"/>
              <a:t>on imports indicates a higher risk</a:t>
            </a:r>
            <a:r>
              <a:rPr lang="en-US" baseline="30000" dirty="0"/>
              <a:t>[1]</a:t>
            </a:r>
          </a:p>
          <a:p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193368" y="5575633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[1]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d’Amour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C. B., L.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Wenz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M.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Kalkuhl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J. C.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Steckel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and F.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Creutzig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“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Teleconnected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food supply shocks”, Environmental Research Letters 11, 3, 035007 (2016).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Visual </a:t>
            </a:r>
            <a:r>
              <a:rPr lang="en-US" dirty="0"/>
              <a:t>Analytics </a:t>
            </a:r>
            <a:r>
              <a:rPr lang="en-US" dirty="0" smtClean="0"/>
              <a:t>System Dashboard</a:t>
            </a:r>
            <a:endParaRPr lang="en-US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0" y="761530"/>
            <a:ext cx="9258795" cy="5278119"/>
          </a:xfrm>
        </p:spPr>
      </p:pic>
    </p:spTree>
    <p:extLst>
      <p:ext uri="{BB962C8B-B14F-4D97-AF65-F5344CB8AC3E}">
        <p14:creationId xmlns:p14="http://schemas.microsoft.com/office/powerpoint/2010/main" val="9018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Distribution of trade links based on import dependency</a:t>
            </a:r>
          </a:p>
          <a:p>
            <a:pPr lvl="1"/>
            <a:r>
              <a:rPr lang="en-US" dirty="0" smtClean="0"/>
              <a:t>Links </a:t>
            </a:r>
            <a:r>
              <a:rPr lang="en-US" dirty="0"/>
              <a:t>in the left-most bins indicate more diversified </a:t>
            </a:r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Links in right-most bin </a:t>
            </a:r>
            <a:r>
              <a:rPr lang="en-US" dirty="0"/>
              <a:t>indicate </a:t>
            </a:r>
            <a:r>
              <a:rPr lang="en-US" dirty="0" smtClean="0"/>
              <a:t>import portfolios that </a:t>
            </a:r>
            <a:r>
              <a:rPr lang="en-US" dirty="0"/>
              <a:t>are made up of fewer </a:t>
            </a:r>
            <a:r>
              <a:rPr lang="en-US" dirty="0" smtClean="0"/>
              <a:t>trade 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400103"/>
            <a:ext cx="5389562" cy="336748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The opaque </a:t>
            </a:r>
            <a:r>
              <a:rPr lang="en-US" dirty="0" smtClean="0"/>
              <a:t>indicates </a:t>
            </a:r>
            <a:r>
              <a:rPr lang="en-US" dirty="0"/>
              <a:t>the currently selected crop</a:t>
            </a:r>
          </a:p>
          <a:p>
            <a:pPr lvl="1"/>
            <a:r>
              <a:rPr lang="en-US" dirty="0"/>
              <a:t>Clicking another histogram changes the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Tooltip shows the United </a:t>
            </a:r>
            <a:r>
              <a:rPr lang="en-US" dirty="0"/>
              <a:t>States to Mexico </a:t>
            </a:r>
            <a:r>
              <a:rPr lang="en-US" dirty="0" smtClean="0"/>
              <a:t>corn trade link </a:t>
            </a:r>
            <a:r>
              <a:rPr lang="en-US" dirty="0"/>
              <a:t>in 2013</a:t>
            </a:r>
          </a:p>
          <a:p>
            <a:pPr lvl="1"/>
            <a:r>
              <a:rPr lang="en-US" dirty="0"/>
              <a:t>$1.85 billion</a:t>
            </a:r>
          </a:p>
          <a:p>
            <a:pPr lvl="1"/>
            <a:r>
              <a:rPr lang="en-US" dirty="0"/>
              <a:t>92% of Mexico’s total imports of </a:t>
            </a:r>
            <a:r>
              <a:rPr lang="en-US" dirty="0" smtClean="0"/>
              <a:t>corn</a:t>
            </a:r>
          </a:p>
          <a:p>
            <a:pPr lvl="1"/>
            <a:r>
              <a:rPr lang="en-US" dirty="0" smtClean="0"/>
              <a:t>High import ratio</a:t>
            </a:r>
          </a:p>
          <a:p>
            <a:pPr lvl="2"/>
            <a:r>
              <a:rPr lang="en-US" dirty="0" smtClean="0"/>
              <a:t>If exports are also low this means a high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400103"/>
            <a:ext cx="5389562" cy="336748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03" y="2108200"/>
            <a:ext cx="4898032" cy="3951288"/>
          </a:xfr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Shows the entire trade network for the selected crop</a:t>
            </a:r>
          </a:p>
          <a:p>
            <a:r>
              <a:rPr lang="en-US" dirty="0" smtClean="0"/>
              <a:t>Nodes are approximately geographically positioned</a:t>
            </a:r>
          </a:p>
          <a:p>
            <a:pPr lvl="1"/>
            <a:r>
              <a:rPr lang="en-US" dirty="0" smtClean="0"/>
              <a:t>Labels added here for clarity</a:t>
            </a:r>
          </a:p>
          <a:p>
            <a:r>
              <a:rPr lang="en-US" dirty="0" smtClean="0"/>
              <a:t>Thicker </a:t>
            </a:r>
            <a:r>
              <a:rPr lang="en-US" dirty="0"/>
              <a:t>lines indicate a higher import </a:t>
            </a:r>
            <a:r>
              <a:rPr lang="en-US" dirty="0" smtClean="0"/>
              <a:t>dependency of that trade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Network graph for corn in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74997" y="314815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Selecting a node filters the data to only show imports and exports associated with that country</a:t>
            </a:r>
          </a:p>
          <a:p>
            <a:r>
              <a:rPr lang="en-US" dirty="0" smtClean="0"/>
              <a:t>These links looks fairly important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import 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187353"/>
            <a:ext cx="5389562" cy="3792981"/>
          </a:xfrm>
        </p:spPr>
      </p:pic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9995446">
            <a:off x="5689573" y="4918150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23201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770903" y="2601343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220763" y="27367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220763" y="3106092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Problem</a:t>
            </a:r>
            <a:endParaRPr lang="en-US" dirty="0" smtClean="0">
              <a:solidFill>
                <a:srgbClr val="DDDDDD"/>
              </a:solidFill>
            </a:endParaRP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Using the dollar value as the weight gives context</a:t>
            </a:r>
          </a:p>
          <a:p>
            <a:pPr lvl="1"/>
            <a:r>
              <a:rPr lang="en-US" dirty="0" smtClean="0"/>
              <a:t>We see Mexico again as in the histogram</a:t>
            </a:r>
          </a:p>
          <a:p>
            <a:pPr lvl="1"/>
            <a:r>
              <a:rPr lang="en-US" dirty="0" smtClean="0"/>
              <a:t>Verification of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link dollar value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8" y="2146514"/>
            <a:ext cx="5389562" cy="3913213"/>
          </a:xfrm>
        </p:spPr>
      </p:pic>
      <p:sp>
        <p:nvSpPr>
          <p:cNvPr id="10" name="TextBox 9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9995446">
            <a:off x="5689573" y="4918150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23201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770903" y="2601343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91924" y="273738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291924" y="3106715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201519"/>
            <a:ext cx="5389562" cy="3764649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8" y="2656003"/>
            <a:ext cx="5312794" cy="323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we could have just filtered</a:t>
            </a:r>
          </a:p>
          <a:p>
            <a:pPr lvl="1"/>
            <a:r>
              <a:rPr lang="en-US" dirty="0" smtClean="0"/>
              <a:t>Filtered by trade links of ≥ $500 million in value</a:t>
            </a:r>
          </a:p>
          <a:p>
            <a:pPr lvl="1"/>
            <a:r>
              <a:rPr lang="en-US" dirty="0" smtClean="0"/>
              <a:t>Filtered by import dependence ≥ 75%</a:t>
            </a:r>
          </a:p>
          <a:p>
            <a:r>
              <a:rPr lang="en-US" dirty="0" smtClean="0"/>
              <a:t>In this way we are able to look for import dependent links of high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/>
              <a:t>Weighted by import </a:t>
            </a:r>
            <a:r>
              <a:rPr lang="en-US" dirty="0" smtClean="0"/>
              <a:t>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0943" y="32052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30287" y="3341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0956" y="425145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16712" y="283591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0416712" y="3205251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930287" y="3710623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Displays vulnerability indices based on simulation results</a:t>
            </a:r>
          </a:p>
          <a:p>
            <a:pPr lvl="1"/>
            <a:r>
              <a:rPr lang="en-US" dirty="0" smtClean="0"/>
              <a:t>Darker red indicates a high vulnerability index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the United States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74411"/>
            <a:ext cx="5389562" cy="3018865"/>
          </a:xfrm>
        </p:spPr>
      </p:pic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Clicking a country here also selects it for the simulation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</p:spTree>
    <p:extLst>
      <p:ext uri="{BB962C8B-B14F-4D97-AF65-F5344CB8AC3E}">
        <p14:creationId xmlns:p14="http://schemas.microsoft.com/office/powerpoint/2010/main" val="31001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United States and Brazil are similarly colored</a:t>
            </a:r>
          </a:p>
          <a:p>
            <a:pPr lvl="1"/>
            <a:r>
              <a:rPr lang="en-US" dirty="0" smtClean="0"/>
              <a:t>United States has 15% of its imports affected</a:t>
            </a:r>
          </a:p>
          <a:p>
            <a:pPr lvl="1"/>
            <a:r>
              <a:rPr lang="en-US" dirty="0" smtClean="0"/>
              <a:t>Brazil imports are affected by 1.5%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Vulnerability is also a </a:t>
            </a:r>
            <a:r>
              <a:rPr lang="en-US" dirty="0"/>
              <a:t>function </a:t>
            </a:r>
            <a:r>
              <a:rPr lang="en-US" dirty="0" smtClean="0"/>
              <a:t>of exports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88" y="2563599"/>
            <a:ext cx="3192012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25" y="2563600"/>
            <a:ext cx="3213976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6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Graphs the z-scores of the triad significance profiles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research in this thesis focused more on cascading impacts to the trade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uture </a:t>
            </a:r>
            <a:r>
              <a:rPr lang="en-US" dirty="0"/>
              <a:t>work will explore the impact of removing network connectors on distributions of triads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TSPs for 2013, </a:t>
            </a:r>
            <a:r>
              <a:rPr lang="en-US" dirty="0"/>
              <a:t>Green is </a:t>
            </a:r>
            <a:r>
              <a:rPr lang="en-US" dirty="0" smtClean="0"/>
              <a:t>corn and</a:t>
            </a:r>
          </a:p>
          <a:p>
            <a:r>
              <a:rPr lang="en-US" dirty="0" smtClean="0"/>
              <a:t>Blue is the four staple crops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20" y="2488183"/>
            <a:ext cx="5172797" cy="319132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Significance Profile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/>
              <a:t>Current </a:t>
            </a:r>
            <a:r>
              <a:rPr lang="en-US" dirty="0"/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FAOSTAT Data </a:t>
            </a:r>
            <a:r>
              <a:rPr lang="en-US" dirty="0" smtClean="0"/>
              <a:t>Visualization</a:t>
            </a:r>
          </a:p>
          <a:p>
            <a:r>
              <a:rPr lang="en-US" sz="1300" dirty="0"/>
              <a:t>(www.fao.org/faostat/en/#data/TM/visualize)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464875"/>
            <a:ext cx="5389562" cy="33712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Comparisons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0" y="2540578"/>
            <a:ext cx="4601217" cy="3086531"/>
          </a:xfrm>
        </p:spPr>
      </p:pic>
    </p:spTree>
    <p:extLst>
      <p:ext uri="{BB962C8B-B14F-4D97-AF65-F5344CB8AC3E}">
        <p14:creationId xmlns:p14="http://schemas.microsoft.com/office/powerpoint/2010/main" val="23091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/>
          <a:stretch/>
        </p:blipFill>
        <p:spPr>
          <a:xfrm>
            <a:off x="6192838" y="2359378"/>
            <a:ext cx="5389562" cy="3662396"/>
          </a:xfr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2"/>
          <a:stretch/>
        </p:blipFill>
        <p:spPr bwMode="auto">
          <a:xfrm>
            <a:off x="6193368" y="2465868"/>
            <a:ext cx="5349316" cy="34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606955" y="1542345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FAOSTAT Data Visualization</a:t>
            </a:r>
          </a:p>
          <a:p>
            <a:r>
              <a:rPr lang="en-US" sz="1300" dirty="0" smtClean="0"/>
              <a:t>(www.fao.org/faostat/en/#data/TM/visualize) </a:t>
            </a:r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/>
              <a:t>Current Visualizations: Comparisons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5868"/>
            <a:ext cx="5386388" cy="3369302"/>
          </a:xfrm>
        </p:spPr>
      </p:pic>
      <p:sp>
        <p:nvSpPr>
          <p:cNvPr id="18" name="TextBox 17"/>
          <p:cNvSpPr txBox="1"/>
          <p:nvPr/>
        </p:nvSpPr>
        <p:spPr>
          <a:xfrm>
            <a:off x="2359378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From here it looks like Canada and Mexico </a:t>
            </a:r>
            <a:r>
              <a:rPr lang="en-US" dirty="0"/>
              <a:t>b</a:t>
            </a:r>
            <a:r>
              <a:rPr lang="en-US" dirty="0" smtClean="0"/>
              <a:t>oth import about the same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35334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 reality Mexico imported $1.85 billion and Canada $281 million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55592" y="228120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6434" y="3559739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5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</a:t>
            </a:r>
            <a:r>
              <a:rPr lang="en-US" dirty="0">
                <a:solidFill>
                  <a:srgbClr val="DDDDDD"/>
                </a:solidFill>
              </a:rPr>
              <a:t>events are no longer localized and these regional events may have global effects on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There </a:t>
            </a:r>
            <a:r>
              <a:rPr lang="en-US" dirty="0">
                <a:solidFill>
                  <a:srgbClr val="DDDDDD"/>
                </a:solidFill>
              </a:rPr>
              <a:t>is limited research considering second-order effects of climate events to the food trade </a:t>
            </a:r>
            <a:r>
              <a:rPr lang="en-US" dirty="0" smtClean="0">
                <a:solidFill>
                  <a:srgbClr val="DDDDDD"/>
                </a:solidFill>
              </a:rPr>
              <a:t>network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food trade network and food security indices are not modeled together</a:t>
            </a:r>
          </a:p>
          <a:p>
            <a:r>
              <a:rPr lang="en-US" dirty="0" smtClean="0"/>
              <a:t>Not a visual analytic system!</a:t>
            </a:r>
          </a:p>
          <a:p>
            <a:pPr lvl="1"/>
            <a:r>
              <a:rPr lang="en-US" dirty="0" smtClean="0"/>
              <a:t>No analysis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Limitations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Chinese drought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Simulated US </a:t>
            </a:r>
            <a:r>
              <a:rPr lang="en-US" dirty="0">
                <a:solidFill>
                  <a:srgbClr val="DDDDDD"/>
                </a:solidFill>
              </a:rPr>
              <a:t>Climate </a:t>
            </a:r>
            <a:r>
              <a:rPr lang="en-US" dirty="0" smtClean="0">
                <a:solidFill>
                  <a:srgbClr val="DDDDDD"/>
                </a:solidFill>
              </a:rPr>
              <a:t>Event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49403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9857"/>
          </a:xfrm>
        </p:spPr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/>
              <a:t>regional climate event </a:t>
            </a:r>
            <a:r>
              <a:rPr lang="en-US" dirty="0" smtClean="0"/>
              <a:t>potentially </a:t>
            </a:r>
            <a:r>
              <a:rPr lang="en-US" dirty="0"/>
              <a:t>had a global effect on food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6" name="Left Arrow 5"/>
          <p:cNvSpPr/>
          <p:nvPr/>
        </p:nvSpPr>
        <p:spPr>
          <a:xfrm rot="21066621">
            <a:off x="7422174" y="3766682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708212" y="1480457"/>
            <a:ext cx="5279838" cy="379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recent Arab Spring has been linked to this regional drought</a:t>
            </a:r>
            <a:r>
              <a:rPr lang="en-US" baseline="30000" dirty="0"/>
              <a:t>[1]</a:t>
            </a:r>
          </a:p>
          <a:p>
            <a:pPr lvl="1"/>
            <a:r>
              <a:rPr lang="en-US" dirty="0" smtClean="0"/>
              <a:t>How does a drought in China affecting wheat production cause political instability in Egypt?</a:t>
            </a:r>
          </a:p>
          <a:p>
            <a:pPr lvl="1"/>
            <a:r>
              <a:rPr lang="en-US" dirty="0"/>
              <a:t>China doesn’t export wheat to Egypt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3783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8245"/>
          </a:xfrm>
        </p:spPr>
        <p:txBody>
          <a:bodyPr>
            <a:normAutofit/>
          </a:bodyPr>
          <a:lstStyle/>
          <a:p>
            <a:r>
              <a:rPr lang="en-US" dirty="0" smtClean="0"/>
              <a:t>Food trade network can affected by reduced production or export bans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/>
              <a:t>Fellmann</a:t>
            </a:r>
            <a:r>
              <a:rPr lang="en-US" sz="1100" dirty="0"/>
              <a:t>, T., S. </a:t>
            </a:r>
            <a:r>
              <a:rPr lang="en-US" sz="1100" dirty="0" err="1"/>
              <a:t>H´elaine</a:t>
            </a:r>
            <a:r>
              <a:rPr lang="en-US" sz="1100" dirty="0"/>
              <a:t> and O. </a:t>
            </a:r>
            <a:r>
              <a:rPr lang="en-US" sz="1100" dirty="0" err="1"/>
              <a:t>Nekhay</a:t>
            </a:r>
            <a:r>
              <a:rPr lang="en-US" sz="1100" dirty="0"/>
              <a:t>, “Harvest failures, temporary export restrictions and global food security: the example of limited grain exports from Russia, Ukraine and Kazakhstan”, Food Security 6, 5, 727–742 (2014</a:t>
            </a:r>
            <a:r>
              <a:rPr lang="en-US" sz="1100" dirty="0" smtClean="0"/>
              <a:t>).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90366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Arrow 7"/>
          <p:cNvSpPr/>
          <p:nvPr/>
        </p:nvSpPr>
        <p:spPr>
          <a:xfrm rot="21066621">
            <a:off x="7422174" y="3807645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8189780">
            <a:off x="7028035" y="3237478"/>
            <a:ext cx="1425935" cy="870772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3239530">
            <a:off x="8240292" y="3074178"/>
            <a:ext cx="1413373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08212" y="1478845"/>
            <a:ext cx="5279838" cy="3801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Large increase in </a:t>
            </a:r>
            <a:r>
              <a:rPr lang="en-US" dirty="0" smtClean="0"/>
              <a:t>wheat </a:t>
            </a:r>
            <a:r>
              <a:rPr lang="en-US" dirty="0" smtClean="0"/>
              <a:t>imports </a:t>
            </a:r>
            <a:r>
              <a:rPr lang="en-US" dirty="0" smtClean="0"/>
              <a:t>to China drives up internation</a:t>
            </a:r>
            <a:r>
              <a:rPr lang="en-US" dirty="0" smtClean="0"/>
              <a:t>al </a:t>
            </a:r>
            <a:r>
              <a:rPr lang="en-US" dirty="0" smtClean="0"/>
              <a:t>prices</a:t>
            </a:r>
            <a:endParaRPr lang="en-US" dirty="0" smtClean="0"/>
          </a:p>
          <a:p>
            <a:pPr lvl="1"/>
            <a:r>
              <a:rPr lang="en-US" dirty="0" smtClean="0"/>
              <a:t>Russia continues </a:t>
            </a:r>
            <a:r>
              <a:rPr lang="en-US" dirty="0"/>
              <a:t>existing export bans on wheat </a:t>
            </a:r>
          </a:p>
          <a:p>
            <a:pPr lvl="2"/>
            <a:r>
              <a:rPr lang="en-US" dirty="0" smtClean="0"/>
              <a:t>From the previous year’s poor harvest due </a:t>
            </a:r>
            <a:r>
              <a:rPr lang="en-US" dirty="0"/>
              <a:t>to </a:t>
            </a:r>
            <a:r>
              <a:rPr lang="en-US" dirty="0" smtClean="0"/>
              <a:t>drought</a:t>
            </a:r>
            <a:r>
              <a:rPr lang="en-US" baseline="30000" dirty="0" smtClean="0"/>
              <a:t>[1]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585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4" y="762000"/>
            <a:ext cx="9259351" cy="5278438"/>
          </a:xfrm>
        </p:spPr>
      </p:pic>
    </p:spTree>
    <p:extLst>
      <p:ext uri="{BB962C8B-B14F-4D97-AF65-F5344CB8AC3E}">
        <p14:creationId xmlns:p14="http://schemas.microsoft.com/office/powerpoint/2010/main" val="24218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85" y="762000"/>
            <a:ext cx="9253830" cy="5278438"/>
          </a:xfrm>
        </p:spPr>
      </p:pic>
    </p:spTree>
    <p:extLst>
      <p:ext uri="{BB962C8B-B14F-4D97-AF65-F5344CB8AC3E}">
        <p14:creationId xmlns:p14="http://schemas.microsoft.com/office/powerpoint/2010/main" val="16583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6018"/>
            <a:ext cx="5386388" cy="3055651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16" y="2874000"/>
            <a:ext cx="4163006" cy="241968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25661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/>
              <a:t>Climate </a:t>
            </a:r>
            <a:r>
              <a:rPr lang="en-US" dirty="0"/>
              <a:t>events are no longer localized and these regional events may have global effects on food </a:t>
            </a:r>
            <a:r>
              <a:rPr lang="en-US" dirty="0" smtClean="0"/>
              <a:t>security</a:t>
            </a:r>
            <a:r>
              <a:rPr lang="en-US" baseline="30000" dirty="0" smtClean="0"/>
              <a:t>[1]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There </a:t>
            </a:r>
            <a:r>
              <a:rPr lang="en-US" dirty="0">
                <a:solidFill>
                  <a:srgbClr val="DDDDDD"/>
                </a:solidFill>
              </a:rPr>
              <a:t>is limited research considering second-order effects of climate events to the food trade </a:t>
            </a:r>
            <a:r>
              <a:rPr lang="en-US" dirty="0" smtClean="0">
                <a:solidFill>
                  <a:srgbClr val="DDDDDD"/>
                </a:solidFill>
              </a:rPr>
              <a:t>network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2236419" cy="4289612"/>
          </a:xfrm>
        </p:spPr>
        <p:txBody>
          <a:bodyPr>
            <a:noAutofit/>
          </a:bodyPr>
          <a:lstStyle/>
          <a:p>
            <a:r>
              <a:rPr lang="en-US" sz="2000" dirty="0" smtClean="0"/>
              <a:t>To </a:t>
            </a:r>
            <a:r>
              <a:rPr lang="en-US" sz="2000" dirty="0" smtClean="0"/>
              <a:t>highlight cascading </a:t>
            </a:r>
            <a:r>
              <a:rPr lang="en-US" sz="2000" dirty="0" smtClean="0"/>
              <a:t>effects, we simulate a climate event in the United </a:t>
            </a:r>
            <a:r>
              <a:rPr lang="en-US" sz="2000" dirty="0" smtClean="0"/>
              <a:t>States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dirty="0" smtClean="0"/>
              <a:t>busy network graph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19" y="772886"/>
            <a:ext cx="9244382" cy="52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1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filtering to the network graph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Trade Link </a:t>
            </a:r>
            <a:r>
              <a:rPr lang="en-US" dirty="0" smtClean="0"/>
              <a:t>Size ($25 million)</a:t>
            </a:r>
          </a:p>
          <a:p>
            <a:pPr lvl="1"/>
            <a:r>
              <a:rPr lang="en-US" dirty="0"/>
              <a:t>Minimum Percentage of Imports </a:t>
            </a:r>
            <a:r>
              <a:rPr lang="en-US" dirty="0" smtClean="0"/>
              <a:t>Affected (30%)</a:t>
            </a:r>
            <a:endParaRPr lang="en-US" dirty="0"/>
          </a:p>
          <a:p>
            <a:r>
              <a:rPr lang="en-US" dirty="0" smtClean="0"/>
              <a:t>Identify two countries of interest: Venezuela and North Korea </a:t>
            </a:r>
          </a:p>
          <a:p>
            <a:pPr lvl="1"/>
            <a:r>
              <a:rPr lang="en-US" dirty="0" smtClean="0"/>
              <a:t>(Mongolia is red too, but they only import $109k)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20881" y="3275379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Korea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5946" y="3090713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3725" y="4538134"/>
            <a:ext cx="114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Venezuela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9822744" y="3303494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03444" y="3670491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373346" y="3256044"/>
            <a:ext cx="4393376" cy="649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Note: There is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No direct trade link!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2" y="3049682"/>
            <a:ext cx="43053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/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North Korea has no direct link from the US yet it has lost ~79% of its corn imports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reduction in imports to China is cascaded to North </a:t>
            </a:r>
            <a:r>
              <a:rPr lang="en-US" dirty="0" smtClean="0"/>
              <a:t>Korea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14411" y="3408444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093642"/>
            <a:ext cx="41243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8035788" y="4457836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/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Venezuela has lost ~32% of its corn imports from a 15% US export reduction</a:t>
            </a:r>
          </a:p>
          <a:p>
            <a:pPr lvl="2"/>
            <a:r>
              <a:rPr lang="en-US" dirty="0" smtClean="0"/>
              <a:t>The reduction in imports to Mexico is cascaded to Mexico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9357" y="3905998"/>
            <a:ext cx="1061310" cy="1049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96622" y="3081867"/>
            <a:ext cx="1317978" cy="1873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Note: US to Venezuela trade link is only $55 million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496733"/>
            <a:ext cx="4152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89955"/>
            <a:ext cx="411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4773299" y="4018196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5" grpId="1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Cascaded or second-order effects</a:t>
            </a:r>
          </a:p>
          <a:p>
            <a:r>
              <a:rPr lang="en-US" dirty="0" smtClean="0"/>
              <a:t>The US is a large exporter of corn, but are there any middle-men</a:t>
            </a:r>
          </a:p>
          <a:p>
            <a:r>
              <a:rPr lang="en-US" dirty="0" smtClean="0"/>
              <a:t>Triad types 3, 4 &amp; 7 account for around 20% of triads, indicating this paradigm exists</a:t>
            </a:r>
          </a:p>
          <a:p>
            <a:pPr lvl="1"/>
            <a:r>
              <a:rPr lang="en-US" dirty="0" smtClean="0"/>
              <a:t>Triad distributions for four staple crops in the year 2013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3062288"/>
            <a:ext cx="86582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2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</a:t>
            </a:r>
            <a:r>
              <a:rPr lang="en-US" dirty="0">
                <a:solidFill>
                  <a:srgbClr val="DDDDDD"/>
                </a:solidFill>
              </a:rPr>
              <a:t>events are no longer localized and these regional events may have global effects on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</a:p>
          <a:p>
            <a:r>
              <a:rPr lang="en-US" dirty="0" smtClean="0"/>
              <a:t>There </a:t>
            </a:r>
            <a:r>
              <a:rPr lang="en-US" dirty="0"/>
              <a:t>is limited research considering second-order effects of climate events to the food trade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three countries: A, B and C</a:t>
            </a:r>
            <a:endParaRPr lang="en-US" dirty="0" smtClean="0"/>
          </a:p>
          <a:p>
            <a:r>
              <a:rPr lang="en-US" dirty="0" smtClean="0"/>
              <a:t>Country A produces some food</a:t>
            </a:r>
          </a:p>
          <a:p>
            <a:r>
              <a:rPr lang="en-US" dirty="0" smtClean="0"/>
              <a:t>Country </a:t>
            </a:r>
            <a:r>
              <a:rPr lang="en-US" dirty="0" smtClean="0"/>
              <a:t>A exports to Country B</a:t>
            </a:r>
          </a:p>
          <a:p>
            <a:pPr lvl="1"/>
            <a:r>
              <a:rPr lang="en-US" dirty="0" smtClean="0"/>
              <a:t>Trade link X</a:t>
            </a:r>
          </a:p>
          <a:p>
            <a:r>
              <a:rPr lang="en-US" dirty="0" smtClean="0"/>
              <a:t>Country B exports to Country C</a:t>
            </a:r>
          </a:p>
          <a:p>
            <a:pPr lvl="1"/>
            <a:r>
              <a:rPr lang="en-US" dirty="0" smtClean="0"/>
              <a:t>Trade link 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</a:t>
            </a:r>
            <a:r>
              <a:rPr lang="en-US" sz="3200" dirty="0" smtClean="0"/>
              <a:t>are n</a:t>
            </a:r>
            <a:r>
              <a:rPr lang="en-US" sz="3200" baseline="30000" dirty="0" smtClean="0"/>
              <a:t>th</a:t>
            </a:r>
            <a:r>
              <a:rPr lang="en-US" sz="3200" dirty="0"/>
              <a:t>-</a:t>
            </a:r>
            <a:r>
              <a:rPr lang="en-US" sz="3200" dirty="0" smtClean="0"/>
              <a:t>Order Effects?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6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 smtClean="0"/>
              <a:t>Country A produces less food, but neither of the trade links are </a:t>
            </a:r>
            <a:r>
              <a:rPr lang="en-US" dirty="0" smtClean="0"/>
              <a:t>affected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Zero-Order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</a:t>
            </a:r>
            <a:r>
              <a:rPr lang="en-US" dirty="0" smtClean="0"/>
              <a:t>food, but only trade</a:t>
            </a:r>
            <a:r>
              <a:rPr lang="en-US" dirty="0" smtClean="0"/>
              <a:t> </a:t>
            </a:r>
            <a:r>
              <a:rPr lang="en-US" dirty="0" smtClean="0"/>
              <a:t>link X </a:t>
            </a:r>
            <a:r>
              <a:rPr lang="en-US" dirty="0" smtClean="0"/>
              <a:t>is affected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First-Order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oposal Defense New.potx" id="{7C1A6271-DE76-4CC7-B0AC-402EE3A9E3E5}" vid="{9F8B7FDF-7CE0-463C-9CC9-395D76C828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19084</TotalTime>
  <Words>3049</Words>
  <Application>Microsoft Office PowerPoint</Application>
  <PresentationFormat>Custom</PresentationFormat>
  <Paragraphs>548</Paragraphs>
  <Slides>55</Slides>
  <Notes>31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Presentation</vt:lpstr>
      <vt:lpstr>A Visual Analytics Process for Exploring Risk and Vulnerability in International Food Trade Networks</vt:lpstr>
      <vt:lpstr>Outline</vt:lpstr>
      <vt:lpstr>Outline</vt:lpstr>
      <vt:lpstr>What Problem?</vt:lpstr>
      <vt:lpstr>What Problem?</vt:lpstr>
      <vt:lpstr>What Problem?</vt:lpstr>
      <vt:lpstr>What are nth-Order Effects?</vt:lpstr>
      <vt:lpstr>Zero-Order Effect</vt:lpstr>
      <vt:lpstr>First-Order Effect</vt:lpstr>
      <vt:lpstr>Second-Order Effect</vt:lpstr>
      <vt:lpstr>Why Is This a Problem Now?</vt:lpstr>
      <vt:lpstr>Why Is This a Problem Now?</vt:lpstr>
      <vt:lpstr>Why Is This a Problem Now?</vt:lpstr>
      <vt:lpstr>Outline</vt:lpstr>
      <vt:lpstr>Visual Analytics</vt:lpstr>
      <vt:lpstr>My Visual Analytics System Framework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 System Dashboard</vt:lpstr>
      <vt:lpstr>Histograms</vt:lpstr>
      <vt:lpstr>Histograms</vt:lpstr>
      <vt:lpstr>Network Graph</vt:lpstr>
      <vt:lpstr>Network Graph</vt:lpstr>
      <vt:lpstr>Network Graph</vt:lpstr>
      <vt:lpstr>Network Graph</vt:lpstr>
      <vt:lpstr>Choropleth Map</vt:lpstr>
      <vt:lpstr>Choropleth Map</vt:lpstr>
      <vt:lpstr>Choropleth Map</vt:lpstr>
      <vt:lpstr>Triad Significance Profile Graphs</vt:lpstr>
      <vt:lpstr>Outline</vt:lpstr>
      <vt:lpstr>Current Visualizations</vt:lpstr>
      <vt:lpstr>Current Visualizations: Comparisons</vt:lpstr>
      <vt:lpstr>Current Visualizations: Comparisons</vt:lpstr>
      <vt:lpstr>Current Visualizations: Limitations</vt:lpstr>
      <vt:lpstr>Outline</vt:lpstr>
      <vt:lpstr>Case Studies</vt:lpstr>
      <vt:lpstr>Case Studies</vt:lpstr>
      <vt:lpstr>Case Study: 2011 Chinese Drought</vt:lpstr>
      <vt:lpstr>Case Study: 2011 Chinese Drought</vt:lpstr>
      <vt:lpstr>Case Study: 2011 Chinese Drought</vt:lpstr>
      <vt:lpstr>Case Study: 2011 Chinese Drought</vt:lpstr>
      <vt:lpstr>Case Study: 2011 Chinese Drought</vt:lpstr>
      <vt:lpstr>Case Studies</vt:lpstr>
      <vt:lpstr>Case Study: Simulated US Climate Event</vt:lpstr>
      <vt:lpstr>Case Study: Simulated US Climate Event</vt:lpstr>
      <vt:lpstr>Case Study: Simulated US Climate Event</vt:lpstr>
      <vt:lpstr>Case Study: Simulated US Climate Event</vt:lpstr>
      <vt:lpstr>Conclusion</vt:lpstr>
      <vt:lpstr>Case Study: Simulated US Climate Event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Yafeng Lu</dc:creator>
  <cp:lastModifiedBy>Travis Seville</cp:lastModifiedBy>
  <cp:revision>886</cp:revision>
  <cp:lastPrinted>2016-05-02T16:59:31Z</cp:lastPrinted>
  <dcterms:created xsi:type="dcterms:W3CDTF">2016-04-24T18:42:15Z</dcterms:created>
  <dcterms:modified xsi:type="dcterms:W3CDTF">2017-10-27T20:27:35Z</dcterms:modified>
</cp:coreProperties>
</file>